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78" r:id="rId3"/>
    <p:sldId id="260" r:id="rId4"/>
    <p:sldId id="280" r:id="rId5"/>
    <p:sldId id="279" r:id="rId6"/>
    <p:sldId id="272" r:id="rId7"/>
    <p:sldId id="274" r:id="rId8"/>
    <p:sldId id="275" r:id="rId9"/>
    <p:sldId id="276" r:id="rId10"/>
    <p:sldId id="27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56" autoAdjust="0"/>
    <p:restoredTop sz="94660"/>
  </p:normalViewPr>
  <p:slideViewPr>
    <p:cSldViewPr>
      <p:cViewPr varScale="1">
        <p:scale>
          <a:sx n="68" d="100"/>
          <a:sy n="68" d="100"/>
        </p:scale>
        <p:origin x="780"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12192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0" y="0"/>
            <a:ext cx="12192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3" name="Rectangle 12"/>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Oval 13"/>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1965060" y="5052546"/>
            <a:ext cx="7516013"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68316C5-D3BF-4DDF-8A7C-916066903A95}" type="datetimeFigureOut">
              <a:rPr lang="en-US" smtClean="0"/>
              <a:pPr/>
              <a:t>15-May-20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2886E-2206-471B-BC02-0C0BBEF05334}" type="slidenum">
              <a:rPr lang="en-US" smtClean="0"/>
              <a:pPr/>
              <a:t>‹#›</a:t>
            </a:fld>
            <a:endParaRPr lang="en-US"/>
          </a:p>
        </p:txBody>
      </p:sp>
      <p:sp>
        <p:nvSpPr>
          <p:cNvPr id="2" name="Title 1"/>
          <p:cNvSpPr>
            <a:spLocks noGrp="1"/>
          </p:cNvSpPr>
          <p:nvPr>
            <p:ph type="ctrTitle"/>
          </p:nvPr>
        </p:nvSpPr>
        <p:spPr>
          <a:xfrm>
            <a:off x="1090109" y="3132290"/>
            <a:ext cx="9567135" cy="1793167"/>
          </a:xfrm>
          <a:effectLst/>
        </p:spPr>
        <p:txBody>
          <a:bodyPr>
            <a:noAutofit/>
          </a:bodyPr>
          <a:lstStyle>
            <a:lvl1pPr marL="640080" indent="-457200" algn="l">
              <a:defRPr sz="540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2540000" y="731519"/>
            <a:ext cx="8534400" cy="3474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8316C5-D3BF-4DDF-8A7C-916066903A95}" type="datetimeFigureOut">
              <a:rPr lang="en-US" smtClean="0"/>
              <a:pPr/>
              <a:t>15-May-20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2886E-2206-471B-BC02-0C0BBEF0533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38344" y="376518"/>
            <a:ext cx="2743200" cy="5238339"/>
          </a:xfrm>
          <a:effectLst/>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4432151" y="731520"/>
            <a:ext cx="6439049" cy="48947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8316C5-D3BF-4DDF-8A7C-916066903A95}" type="datetimeFigureOut">
              <a:rPr lang="en-US" smtClean="0"/>
              <a:pPr/>
              <a:t>15-May-20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2886E-2206-471B-BC02-0C0BBEF0533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68316C5-D3BF-4DDF-8A7C-916066903A95}" type="datetimeFigureOut">
              <a:rPr lang="en-US" smtClean="0"/>
              <a:pPr/>
              <a:t>15-May-20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2886E-2206-471B-BC02-0C0BBEF05334}"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3"/>
          </p:nvPr>
        </p:nvSpPr>
        <p:spPr>
          <a:xfrm>
            <a:off x="1524000" y="731520"/>
            <a:ext cx="853440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9" name="Rectangle 8"/>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Oval 9"/>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2710927" y="2172648"/>
            <a:ext cx="7955555" cy="2423346"/>
          </a:xfrm>
          <a:effectLst/>
        </p:spPr>
        <p:txBody>
          <a:bodyPr anchor="b"/>
          <a:lstStyle>
            <a:lvl1pPr algn="r">
              <a:defRPr sz="4600"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2696584" y="4607511"/>
            <a:ext cx="7960659"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8316C5-D3BF-4DDF-8A7C-916066903A95}" type="datetimeFigureOut">
              <a:rPr lang="en-US" smtClean="0"/>
              <a:pPr/>
              <a:t>15-May-20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82886E-2206-471B-BC02-0C0BBEF0533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68316C5-D3BF-4DDF-8A7C-916066903A95}" type="datetimeFigureOut">
              <a:rPr lang="en-US" smtClean="0"/>
              <a:pPr/>
              <a:t>15-May-20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82886E-2206-471B-BC02-0C0BBEF05334}" type="slidenum">
              <a:rPr lang="en-US" smtClean="0"/>
              <a:pPr/>
              <a:t>‹#›</a:t>
            </a:fld>
            <a:endParaRPr lang="en-US"/>
          </a:p>
        </p:txBody>
      </p:sp>
      <p:sp>
        <p:nvSpPr>
          <p:cNvPr id="8" name="Title 7"/>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523999" y="731519"/>
            <a:ext cx="4462272"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6193536" y="731520"/>
            <a:ext cx="4462272"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4000"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41929" y="1400327"/>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6403" y="731520"/>
            <a:ext cx="4462272"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a:t>Click to edit Master text styles</a:t>
            </a:r>
          </a:p>
        </p:txBody>
      </p:sp>
      <p:sp>
        <p:nvSpPr>
          <p:cNvPr id="6" name="Content Placeholder 5"/>
          <p:cNvSpPr>
            <a:spLocks noGrp="1"/>
          </p:cNvSpPr>
          <p:nvPr>
            <p:ph sz="quarter" idx="4"/>
          </p:nvPr>
        </p:nvSpPr>
        <p:spPr>
          <a:xfrm>
            <a:off x="6193367" y="1399032"/>
            <a:ext cx="4462272"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68316C5-D3BF-4DDF-8A7C-916066903A95}" type="datetimeFigureOut">
              <a:rPr lang="en-US" smtClean="0"/>
              <a:pPr/>
              <a:t>15-May-20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82886E-2206-471B-BC02-0C0BBEF05334}" type="slidenum">
              <a:rPr lang="en-US" smtClean="0"/>
              <a:pPr/>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68316C5-D3BF-4DDF-8A7C-916066903A95}" type="datetimeFigureOut">
              <a:rPr lang="en-US" smtClean="0"/>
              <a:pPr/>
              <a:t>15-May-20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82886E-2206-471B-BC02-0C0BBEF0533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8316C5-D3BF-4DDF-8A7C-916066903A95}" type="datetimeFigureOut">
              <a:rPr lang="en-US" smtClean="0"/>
              <a:pPr/>
              <a:t>15-May-20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82886E-2206-471B-BC02-0C0BBEF0533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8794" y="2209801"/>
            <a:ext cx="4848113" cy="1258493"/>
          </a:xfrm>
          <a:effectLst/>
        </p:spPr>
        <p:txBody>
          <a:bodyPr anchor="b">
            <a:noAutofit/>
          </a:bodyPr>
          <a:lstStyle>
            <a:lvl1pPr marL="228600" indent="-228600" algn="l">
              <a:defRPr sz="2800" b="1">
                <a:effectLst/>
              </a:defRPr>
            </a:lvl1pPr>
          </a:lstStyle>
          <a:p>
            <a:r>
              <a:rPr lang="en-US"/>
              <a:t>Click to edit Master title style</a:t>
            </a:r>
            <a:endParaRPr lang="en-US" dirty="0"/>
          </a:p>
        </p:txBody>
      </p:sp>
      <p:sp>
        <p:nvSpPr>
          <p:cNvPr id="3" name="Content Placeholder 2"/>
          <p:cNvSpPr>
            <a:spLocks noGrp="1"/>
          </p:cNvSpPr>
          <p:nvPr>
            <p:ph idx="1"/>
          </p:nvPr>
        </p:nvSpPr>
        <p:spPr>
          <a:xfrm>
            <a:off x="6124688" y="731520"/>
            <a:ext cx="5356113"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4354" y="3497802"/>
            <a:ext cx="4518213"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8316C5-D3BF-4DDF-8A7C-916066903A95}" type="datetimeFigureOut">
              <a:rPr lang="en-US" smtClean="0"/>
              <a:pPr/>
              <a:t>15-May-20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82886E-2206-471B-BC02-0C0BBEF0533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12192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0" y="0"/>
            <a:ext cx="12192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Rectangle 9"/>
          <p:cNvSpPr/>
          <p:nvPr/>
        </p:nvSpPr>
        <p:spPr>
          <a:xfrm>
            <a:off x="0" y="2652311"/>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Oval 10"/>
          <p:cNvSpPr/>
          <p:nvPr/>
        </p:nvSpPr>
        <p:spPr>
          <a:xfrm>
            <a:off x="0" y="1600200"/>
            <a:ext cx="12192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5966900" y="1143000"/>
            <a:ext cx="54864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70516" y="1010486"/>
            <a:ext cx="4925485"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8316C5-D3BF-4DDF-8A7C-916066903A95}" type="datetimeFigureOut">
              <a:rPr lang="en-US" smtClean="0"/>
              <a:pPr/>
              <a:t>15-May-20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82886E-2206-471B-BC02-0C0BBEF05334}" type="slidenum">
              <a:rPr lang="en-US" smtClean="0"/>
              <a:pPr/>
              <a:t>‹#›</a:t>
            </a:fld>
            <a:endParaRPr lang="en-US"/>
          </a:p>
        </p:txBody>
      </p:sp>
      <p:sp>
        <p:nvSpPr>
          <p:cNvPr id="2" name="Title 1"/>
          <p:cNvSpPr>
            <a:spLocks noGrp="1"/>
          </p:cNvSpPr>
          <p:nvPr>
            <p:ph type="title"/>
          </p:nvPr>
        </p:nvSpPr>
        <p:spPr>
          <a:xfrm>
            <a:off x="969691" y="4464421"/>
            <a:ext cx="8511384" cy="1143000"/>
          </a:xfrm>
        </p:spPr>
        <p:txBody>
          <a:bodyPr anchor="b">
            <a:noAutofit/>
          </a:bodyPr>
          <a:lstStyle>
            <a:lvl1pPr algn="l">
              <a:defRPr sz="4600" b="1"/>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12192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0" y="0"/>
            <a:ext cx="12192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9" name="Rectangle 8"/>
          <p:cNvSpPr/>
          <p:nvPr/>
        </p:nvSpPr>
        <p:spPr>
          <a:xfrm>
            <a:off x="0" y="3768304"/>
            <a:ext cx="12192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Oval 9"/>
          <p:cNvSpPr/>
          <p:nvPr/>
        </p:nvSpPr>
        <p:spPr>
          <a:xfrm>
            <a:off x="0" y="1600200"/>
            <a:ext cx="12192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2391053" y="4372168"/>
            <a:ext cx="8683348" cy="1143000"/>
          </a:xfrm>
          <a:prstGeom prst="rect">
            <a:avLst/>
          </a:prstGeom>
          <a:effectLst/>
        </p:spPr>
        <p:txBody>
          <a:bodyPr vert="horz" lIns="91440" tIns="45720" rIns="91440" bIns="45720" rtlCol="0" anchor="t"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1524000" y="732260"/>
            <a:ext cx="8534400" cy="34747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00" y="6172201"/>
            <a:ext cx="33528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568316C5-D3BF-4DDF-8A7C-916066903A95}" type="datetimeFigureOut">
              <a:rPr lang="en-US" smtClean="0"/>
              <a:pPr/>
              <a:t>15-May-20</a:t>
            </a:fld>
            <a:endParaRPr lang="en-US"/>
          </a:p>
        </p:txBody>
      </p:sp>
      <p:sp>
        <p:nvSpPr>
          <p:cNvPr id="5" name="Footer Placeholder 4"/>
          <p:cNvSpPr>
            <a:spLocks noGrp="1"/>
          </p:cNvSpPr>
          <p:nvPr>
            <p:ph type="ftr" sz="quarter" idx="3"/>
          </p:nvPr>
        </p:nvSpPr>
        <p:spPr>
          <a:xfrm>
            <a:off x="609600" y="6172201"/>
            <a:ext cx="44704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5080000" y="6172201"/>
            <a:ext cx="24384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3D82886E-2206-471B-BC02-0C0BBEF0533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52799" y="4302833"/>
            <a:ext cx="5638801" cy="2326567"/>
          </a:xfrm>
        </p:spPr>
        <p:txBody>
          <a:bodyPr>
            <a:normAutofit/>
          </a:bodyPr>
          <a:lstStyle/>
          <a:p>
            <a:pPr algn="ctr"/>
            <a:r>
              <a:rPr lang="en-US" sz="2400" dirty="0">
                <a:latin typeface="Times New Roman" panose="02020603050405020304" pitchFamily="18" charset="0"/>
                <a:cs typeface="Times New Roman" panose="02020603050405020304" pitchFamily="18" charset="0"/>
              </a:rPr>
              <a:t>History of Western Art</a:t>
            </a:r>
          </a:p>
          <a:p>
            <a:pPr algn="ctr"/>
            <a:r>
              <a:rPr lang="en-US" sz="2400" dirty="0">
                <a:latin typeface="Times New Roman" panose="02020603050405020304" pitchFamily="18" charset="0"/>
                <a:cs typeface="Times New Roman" panose="02020603050405020304" pitchFamily="18" charset="0"/>
              </a:rPr>
              <a:t>BFA-II (Visual Arts)</a:t>
            </a:r>
          </a:p>
          <a:p>
            <a:pPr algn="ctr"/>
            <a:r>
              <a:rPr lang="en-US" sz="2400" dirty="0">
                <a:latin typeface="Times New Roman" panose="02020603050405020304" pitchFamily="18" charset="0"/>
                <a:cs typeface="Times New Roman" panose="02020603050405020304" pitchFamily="18" charset="0"/>
              </a:rPr>
              <a:t>Course Incharge: Ms. Farah Khan</a:t>
            </a:r>
          </a:p>
          <a:p>
            <a:pPr algn="ctr"/>
            <a:r>
              <a:rPr lang="en-US" sz="2400" dirty="0">
                <a:latin typeface="Times New Roman" panose="02020603050405020304" pitchFamily="18" charset="0"/>
                <a:cs typeface="Times New Roman" panose="02020603050405020304" pitchFamily="18" charset="0"/>
              </a:rPr>
              <a:t>Institute of Design &amp; Visual Arts (LCWU)</a:t>
            </a:r>
            <a:endParaRPr lang="en-US" sz="2400" dirty="0">
              <a:solidFill>
                <a:prstClr val="white"/>
              </a:solidFill>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2" name="Title 1"/>
          <p:cNvSpPr>
            <a:spLocks noGrp="1"/>
          </p:cNvSpPr>
          <p:nvPr>
            <p:ph type="ctrTitle"/>
          </p:nvPr>
        </p:nvSpPr>
        <p:spPr>
          <a:xfrm>
            <a:off x="2502050" y="2057400"/>
            <a:ext cx="7175351" cy="1793167"/>
          </a:xfrm>
        </p:spPr>
        <p:txBody>
          <a:bodyPr/>
          <a:lstStyle/>
          <a:p>
            <a:r>
              <a:rPr lang="en-US" sz="6000" dirty="0">
                <a:latin typeface="Times New Roman" pitchFamily="18" charset="0"/>
                <a:cs typeface="Times New Roman" pitchFamily="18" charset="0"/>
              </a:rPr>
              <a:t>ROMANTICISM</a:t>
            </a:r>
            <a:br>
              <a:rPr lang="en-US" sz="6000" dirty="0">
                <a:latin typeface="Times New Roman" pitchFamily="18" charset="0"/>
                <a:cs typeface="Times New Roman" pitchFamily="18" charset="0"/>
              </a:rPr>
            </a:br>
            <a:r>
              <a:rPr lang="en-US" sz="3200" dirty="0">
                <a:latin typeface="Times New Roman" pitchFamily="18" charset="0"/>
                <a:cs typeface="Times New Roman" pitchFamily="18" charset="0"/>
              </a:rPr>
              <a:t>Late 18</a:t>
            </a:r>
            <a:r>
              <a:rPr lang="en-US" sz="3200" baseline="30000" dirty="0">
                <a:latin typeface="Times New Roman" pitchFamily="18" charset="0"/>
                <a:cs typeface="Times New Roman" pitchFamily="18" charset="0"/>
              </a:rPr>
              <a:t>th</a:t>
            </a:r>
            <a:r>
              <a:rPr lang="en-US" sz="3200" dirty="0">
                <a:latin typeface="Times New Roman" pitchFamily="18" charset="0"/>
                <a:cs typeface="Times New Roman" pitchFamily="18" charset="0"/>
              </a:rPr>
              <a:t> century-Mid 19</a:t>
            </a:r>
            <a:r>
              <a:rPr lang="en-US" sz="3200" baseline="30000" dirty="0">
                <a:latin typeface="Times New Roman" pitchFamily="18" charset="0"/>
                <a:cs typeface="Times New Roman" pitchFamily="18" charset="0"/>
              </a:rPr>
              <a:t>th</a:t>
            </a:r>
            <a:r>
              <a:rPr lang="en-US" sz="3200" dirty="0">
                <a:latin typeface="Times New Roman" pitchFamily="18" charset="0"/>
                <a:cs typeface="Times New Roman" pitchFamily="18" charset="0"/>
              </a:rPr>
              <a:t> century </a:t>
            </a:r>
            <a:endParaRPr lang="en-US" sz="6000" dirty="0">
              <a:latin typeface="Times New Roman" pitchFamily="18" charset="0"/>
              <a:cs typeface="Times New Roman" pitchFamily="18" charset="0"/>
            </a:endParaRPr>
          </a:p>
        </p:txBody>
      </p:sp>
    </p:spTree>
    <p:extLst>
      <p:ext uri="{BB962C8B-B14F-4D97-AF65-F5344CB8AC3E}">
        <p14:creationId xmlns:p14="http://schemas.microsoft.com/office/powerpoint/2010/main" val="41814786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667000" y="0"/>
            <a:ext cx="7010400" cy="609282"/>
          </a:xfrm>
        </p:spPr>
        <p:txBody>
          <a:bodyPr/>
          <a:lstStyle/>
          <a:p>
            <a:r>
              <a:rPr lang="en-US" sz="2800" dirty="0">
                <a:latin typeface="Times New Roman" pitchFamily="18" charset="0"/>
                <a:cs typeface="Times New Roman" pitchFamily="18" charset="0"/>
              </a:rPr>
              <a:t>Rain, Steam and Speed by Turner</a:t>
            </a:r>
          </a:p>
        </p:txBody>
      </p:sp>
      <p:pic>
        <p:nvPicPr>
          <p:cNvPr id="4" name="Content Placeholder 3"/>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2104884" y="685800"/>
            <a:ext cx="8029717" cy="6019800"/>
          </a:xfrm>
        </p:spPr>
      </p:pic>
    </p:spTree>
    <p:extLst>
      <p:ext uri="{BB962C8B-B14F-4D97-AF65-F5344CB8AC3E}">
        <p14:creationId xmlns:p14="http://schemas.microsoft.com/office/powerpoint/2010/main" val="2314163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457200" y="1828800"/>
            <a:ext cx="11430000" cy="3429000"/>
          </a:xfrm>
        </p:spPr>
        <p:txBody>
          <a:bodyPr>
            <a:normAutofit/>
          </a:bodyPr>
          <a:lstStyle/>
          <a:p>
            <a:pPr marL="45720" indent="0" algn="ctr">
              <a:buNone/>
            </a:pPr>
            <a:r>
              <a:rPr lang="en-US" sz="2400" b="1" i="1" dirty="0">
                <a:latin typeface="Times New Roman" panose="02020603050405020304" pitchFamily="18" charset="0"/>
                <a:cs typeface="Times New Roman" panose="02020603050405020304" pitchFamily="18" charset="0"/>
              </a:rPr>
              <a:t>“Romanticism is precisely situated neither in choice of subject, nor exact truth, but in the way of feeling”   </a:t>
            </a:r>
            <a:br>
              <a:rPr lang="en-US" dirty="0"/>
            </a:br>
            <a:r>
              <a:rPr lang="en-US" dirty="0"/>
              <a:t>                                                                                                                             </a:t>
            </a:r>
            <a:r>
              <a:rPr lang="en-US" sz="2400" i="1" dirty="0">
                <a:latin typeface="Times New Roman" panose="02020603050405020304" pitchFamily="18" charset="0"/>
                <a:cs typeface="Times New Roman" panose="02020603050405020304" pitchFamily="18" charset="0"/>
              </a:rPr>
              <a:t>Charles Baudelaire</a:t>
            </a:r>
          </a:p>
          <a:p>
            <a:pPr marL="45720" indent="0" algn="ctr">
              <a:buNone/>
            </a:pPr>
            <a:endParaRPr lang="en-US" sz="2400" i="1" dirty="0">
              <a:solidFill>
                <a:schemeClr val="tx1"/>
              </a:solidFill>
              <a:latin typeface="Times New Roman" panose="02020603050405020304" pitchFamily="18" charset="0"/>
              <a:cs typeface="Times New Roman" panose="02020603050405020304" pitchFamily="18" charset="0"/>
            </a:endParaRPr>
          </a:p>
          <a:p>
            <a:pPr marL="45720" indent="0" algn="ctr">
              <a:buNone/>
            </a:pPr>
            <a:r>
              <a:rPr lang="en-US" sz="2400" b="1" i="1" dirty="0">
                <a:latin typeface="Times New Roman" panose="02020603050405020304" pitchFamily="18" charset="0"/>
                <a:cs typeface="Times New Roman" panose="02020603050405020304" pitchFamily="18" charset="0"/>
              </a:rPr>
              <a:t>“To say the word Romanticism is to say modern art - that is, intimacy, spirituality, color, aspiration towards the infinite, expressed by every means available to the arts”     </a:t>
            </a:r>
            <a:endParaRPr lang="en-US" sz="2400" i="1" dirty="0">
              <a:latin typeface="Times New Roman" panose="02020603050405020304" pitchFamily="18" charset="0"/>
              <a:cs typeface="Times New Roman" panose="02020603050405020304" pitchFamily="18" charset="0"/>
            </a:endParaRPr>
          </a:p>
          <a:p>
            <a:pPr marL="45720" indent="0">
              <a:buNone/>
            </a:pPr>
            <a:r>
              <a:rPr lang="en-US" sz="2400" i="1" dirty="0">
                <a:latin typeface="Times New Roman" panose="02020603050405020304" pitchFamily="18" charset="0"/>
                <a:cs typeface="Times New Roman" panose="02020603050405020304" pitchFamily="18" charset="0"/>
              </a:rPr>
              <a:t>                                                                                                                  Charles Baudelaire</a:t>
            </a:r>
          </a:p>
          <a:p>
            <a:pPr marL="45720" indent="0" algn="ctr">
              <a:buNone/>
            </a:pPr>
            <a:endParaRPr lang="en-US" sz="2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653874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200400" y="152400"/>
            <a:ext cx="6248400" cy="533400"/>
          </a:xfrm>
        </p:spPr>
        <p:txBody>
          <a:bodyPr/>
          <a:lstStyle/>
          <a:p>
            <a:r>
              <a:rPr lang="en-US" sz="3200" dirty="0">
                <a:latin typeface="Times New Roman" pitchFamily="18" charset="0"/>
                <a:cs typeface="Times New Roman" pitchFamily="18" charset="0"/>
              </a:rPr>
              <a:t>ROMANTICISM</a:t>
            </a:r>
          </a:p>
        </p:txBody>
      </p:sp>
      <p:sp>
        <p:nvSpPr>
          <p:cNvPr id="3" name="Content Placeholder 2"/>
          <p:cNvSpPr>
            <a:spLocks noGrp="1"/>
          </p:cNvSpPr>
          <p:nvPr>
            <p:ph sz="half" idx="2"/>
          </p:nvPr>
        </p:nvSpPr>
        <p:spPr>
          <a:xfrm>
            <a:off x="152400" y="685800"/>
            <a:ext cx="11887200" cy="6172200"/>
          </a:xfrm>
        </p:spPr>
        <p:txBody>
          <a:bodyPr>
            <a:normAutofit fontScale="92500" lnSpcReduction="20000"/>
          </a:bodyPr>
          <a:lstStyle/>
          <a:p>
            <a:r>
              <a:rPr lang="en-US" sz="2400" dirty="0">
                <a:solidFill>
                  <a:schemeClr val="tx1"/>
                </a:solidFill>
                <a:latin typeface="Times New Roman" pitchFamily="18" charset="0"/>
                <a:cs typeface="Times New Roman" pitchFamily="18" charset="0"/>
              </a:rPr>
              <a:t>The term Romanticism was borrowed from Romantic language. </a:t>
            </a:r>
          </a:p>
          <a:p>
            <a:r>
              <a:rPr lang="en-US" sz="2400" dirty="0">
                <a:solidFill>
                  <a:schemeClr val="tx1"/>
                </a:solidFill>
                <a:latin typeface="Times New Roman" pitchFamily="18" charset="0"/>
                <a:cs typeface="Times New Roman" pitchFamily="18" charset="0"/>
              </a:rPr>
              <a:t>It started after the Revolution of 1789, when French Revolution was at its peak.  </a:t>
            </a:r>
          </a:p>
          <a:p>
            <a:r>
              <a:rPr lang="en-US" sz="2400" dirty="0">
                <a:solidFill>
                  <a:schemeClr val="tx1"/>
                </a:solidFill>
                <a:latin typeface="Times New Roman" pitchFamily="18" charset="0"/>
                <a:cs typeface="Times New Roman" pitchFamily="18" charset="0"/>
              </a:rPr>
              <a:t>At the end of the 18</a:t>
            </a:r>
            <a:r>
              <a:rPr lang="en-US" sz="2400" baseline="30000" dirty="0">
                <a:solidFill>
                  <a:schemeClr val="tx1"/>
                </a:solidFill>
                <a:latin typeface="Times New Roman" panose="02020603050405020304" pitchFamily="18" charset="0"/>
                <a:cs typeface="Times New Roman" panose="02020603050405020304" pitchFamily="18" charset="0"/>
              </a:rPr>
              <a:t>th</a:t>
            </a:r>
            <a:r>
              <a:rPr lang="en-US" sz="2400" dirty="0">
                <a:solidFill>
                  <a:schemeClr val="tx1"/>
                </a:solidFill>
                <a:latin typeface="Times New Roman" panose="02020603050405020304" pitchFamily="18" charset="0"/>
                <a:cs typeface="Times New Roman" panose="02020603050405020304" pitchFamily="18" charset="0"/>
              </a:rPr>
              <a:t> century and well into the 19</a:t>
            </a:r>
            <a:r>
              <a:rPr lang="en-US" sz="2400" baseline="30000" dirty="0">
                <a:solidFill>
                  <a:schemeClr val="tx1"/>
                </a:solidFill>
                <a:latin typeface="Times New Roman" panose="02020603050405020304" pitchFamily="18" charset="0"/>
                <a:cs typeface="Times New Roman" panose="02020603050405020304" pitchFamily="18" charset="0"/>
              </a:rPr>
              <a:t>th </a:t>
            </a:r>
            <a:r>
              <a:rPr lang="en-US" sz="2400" dirty="0">
                <a:solidFill>
                  <a:schemeClr val="tx1"/>
                </a:solidFill>
                <a:latin typeface="Times New Roman" panose="02020603050405020304" pitchFamily="18" charset="0"/>
                <a:cs typeface="Times New Roman" panose="02020603050405020304" pitchFamily="18" charset="0"/>
              </a:rPr>
              <a:t>century,</a:t>
            </a:r>
            <a:r>
              <a:rPr lang="en-US" sz="2400" baseline="30000" dirty="0">
                <a:solidFill>
                  <a:schemeClr val="tx1"/>
                </a:solidFill>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Romanticism quickly spread throughout Europe and the United States to challenge the rational ideal held so tightly during the Enlightenment. The artists emphasized that sense and emotions - not simply reason and order - were equally important means of understanding and experiencing the world. Romanticism celebrated the individual imagination and intuition in the enduring search for individual rights and liberty. Its ideals of the creative, subjective powers of the artist fueled avant-garde movements well into the 20</a:t>
            </a:r>
            <a:r>
              <a:rPr lang="en-US" sz="2400" baseline="30000" dirty="0">
                <a:solidFill>
                  <a:schemeClr val="tx1"/>
                </a:solidFill>
                <a:latin typeface="Times New Roman" panose="02020603050405020304" pitchFamily="18" charset="0"/>
                <a:cs typeface="Times New Roman" panose="02020603050405020304" pitchFamily="18" charset="0"/>
              </a:rPr>
              <a:t>th</a:t>
            </a:r>
            <a:r>
              <a:rPr lang="en-US" sz="2400" dirty="0">
                <a:solidFill>
                  <a:schemeClr val="tx1"/>
                </a:solidFill>
                <a:latin typeface="Times New Roman" panose="02020603050405020304" pitchFamily="18" charset="0"/>
                <a:cs typeface="Times New Roman" panose="02020603050405020304" pitchFamily="18" charset="0"/>
              </a:rPr>
              <a:t> century.</a:t>
            </a:r>
          </a:p>
          <a:p>
            <a:r>
              <a:rPr lang="en-US" sz="2400" dirty="0">
                <a:solidFill>
                  <a:schemeClr val="tx1"/>
                </a:solidFill>
                <a:latin typeface="Times New Roman" panose="02020603050405020304" pitchFamily="18" charset="0"/>
                <a:cs typeface="Times New Roman" panose="02020603050405020304" pitchFamily="18" charset="0"/>
              </a:rPr>
              <a:t>It was basically a reaction against the materialism of classical and Neo-classical art. And was also partly a reaction to the Industrial Revolution.</a:t>
            </a:r>
          </a:p>
          <a:p>
            <a:r>
              <a:rPr lang="en-US" sz="2400" dirty="0">
                <a:solidFill>
                  <a:schemeClr val="tx1"/>
                </a:solidFill>
                <a:latin typeface="Times New Roman" panose="02020603050405020304" pitchFamily="18" charset="0"/>
                <a:cs typeface="Times New Roman" panose="02020603050405020304" pitchFamily="18" charset="0"/>
              </a:rPr>
              <a:t>Romanticist practitioners found their voices across all genres, including literature, music, art, and architecture. Reacting against the sober style of Neoclassicism preferred by most countries’ academies, the far reaching international movement valued originality, inspiration, and imagination, thus promoting a variety of styles within the movement. Additionally, in an effort to stem the tide of increasing industrialization, many of the Romanticists emphasized the individual’s connection to nature and an idealized past.</a:t>
            </a:r>
          </a:p>
          <a:p>
            <a:r>
              <a:rPr lang="en-US" sz="2400" dirty="0">
                <a:solidFill>
                  <a:schemeClr val="tx1"/>
                </a:solidFill>
                <a:latin typeface="Times New Roman" panose="02020603050405020304" pitchFamily="18" charset="0"/>
                <a:cs typeface="Times New Roman" panose="02020603050405020304" pitchFamily="18" charset="0"/>
              </a:rPr>
              <a:t>In part prompted by the idealism of the French Revolution, Romanticism embraced the struggles for freedom and equality and the promotion of justice. Painters began using current events and atrocities to shed light on injustices in dramatic compositions that rivaled the more staid Neoclassical history paintings accepted by national academies.</a:t>
            </a:r>
          </a:p>
          <a:p>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2446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200400" y="152400"/>
            <a:ext cx="6248400" cy="533400"/>
          </a:xfrm>
        </p:spPr>
        <p:txBody>
          <a:bodyPr/>
          <a:lstStyle/>
          <a:p>
            <a:r>
              <a:rPr lang="en-US" sz="3200" dirty="0">
                <a:latin typeface="Times New Roman" pitchFamily="18" charset="0"/>
                <a:cs typeface="Times New Roman" pitchFamily="18" charset="0"/>
              </a:rPr>
              <a:t>ROMANTICISM</a:t>
            </a:r>
          </a:p>
        </p:txBody>
      </p:sp>
      <p:sp>
        <p:nvSpPr>
          <p:cNvPr id="3" name="Content Placeholder 2"/>
          <p:cNvSpPr>
            <a:spLocks noGrp="1"/>
          </p:cNvSpPr>
          <p:nvPr>
            <p:ph sz="half" idx="2"/>
          </p:nvPr>
        </p:nvSpPr>
        <p:spPr>
          <a:xfrm>
            <a:off x="152400" y="762000"/>
            <a:ext cx="11887200" cy="6096000"/>
          </a:xfrm>
        </p:spPr>
        <p:txBody>
          <a:bodyPr>
            <a:normAutofit/>
          </a:bodyPr>
          <a:lstStyle/>
          <a:p>
            <a:r>
              <a:rPr lang="en-US" sz="2200" dirty="0">
                <a:solidFill>
                  <a:schemeClr val="tx1"/>
                </a:solidFill>
                <a:latin typeface="Times New Roman" panose="02020603050405020304" pitchFamily="18" charset="0"/>
                <a:cs typeface="Times New Roman" panose="02020603050405020304" pitchFamily="18" charset="0"/>
              </a:rPr>
              <a:t>Romanticism embraced individuality and subjectivity to counteract the excessive insistence on logical thought. Artists began exploring various emotional and psychological states as well as moods. The preoccupation with the hero and the genius translated to new views of the artist as a brilliant creator who was unburdened by academic dictate and tastes. As the French poet Charles Baudelaire described it, “Romanticism is precisely situated neither in choice of subject nor in exact truth, but in a way of feeling”.</a:t>
            </a:r>
          </a:p>
          <a:p>
            <a:r>
              <a:rPr lang="en-US" sz="2200" dirty="0">
                <a:solidFill>
                  <a:schemeClr val="tx1"/>
                </a:solidFill>
                <a:latin typeface="Times New Roman" panose="02020603050405020304" pitchFamily="18" charset="0"/>
                <a:cs typeface="Times New Roman" panose="02020603050405020304" pitchFamily="18" charset="0"/>
              </a:rPr>
              <a:t>In many countries, Romantic painters turned their attention to nature and </a:t>
            </a:r>
            <a:r>
              <a:rPr lang="en-US" sz="2200" i="1" dirty="0">
                <a:solidFill>
                  <a:schemeClr val="tx1"/>
                </a:solidFill>
                <a:latin typeface="Times New Roman" panose="02020603050405020304" pitchFamily="18" charset="0"/>
                <a:cs typeface="Times New Roman" panose="02020603050405020304" pitchFamily="18" charset="0"/>
              </a:rPr>
              <a:t>plein air</a:t>
            </a:r>
            <a:r>
              <a:rPr lang="en-US" sz="2200" dirty="0">
                <a:solidFill>
                  <a:schemeClr val="tx1"/>
                </a:solidFill>
                <a:latin typeface="Times New Roman" panose="02020603050405020304" pitchFamily="18" charset="0"/>
                <a:cs typeface="Times New Roman" panose="02020603050405020304" pitchFamily="18" charset="0"/>
              </a:rPr>
              <a:t> painting, or painting out of doors. Works based on close observation of the landscape as well as the sky and atmosphere elevated landscape painting to a new, more respectful level. While some artists emphasized humans at one with and a part of nature, others portrayed nature's power and unpredictability, evoking a feeling of the sublime - awe mixed with terror - in the viewer.</a:t>
            </a:r>
          </a:p>
          <a:p>
            <a:r>
              <a:rPr lang="en-US" sz="2200" dirty="0">
                <a:solidFill>
                  <a:schemeClr val="tx1"/>
                </a:solidFill>
                <a:latin typeface="Times New Roman" panose="02020603050405020304" pitchFamily="18" charset="0"/>
                <a:cs typeface="Times New Roman" panose="02020603050405020304" pitchFamily="18" charset="0"/>
              </a:rPr>
              <a:t>Romanticism was closely bound up with the emergence of newly found nationalism that swept many countries after the American Revolution. Emphasizing local folklore, traditions, and landscapes, Romanticists provided the visual imagery that further spurred national identity and pride. Romantic painters combined the ideal with the particular, imbuing their paintings with a call to spiritual renewal that would usher in an age of freedom and liberties not yet seen.</a:t>
            </a:r>
          </a:p>
          <a:p>
            <a:endParaRPr lang="en-US" sz="2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748676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828800" y="3517"/>
            <a:ext cx="8153400" cy="533400"/>
          </a:xfrm>
        </p:spPr>
        <p:txBody>
          <a:bodyPr/>
          <a:lstStyle/>
          <a:p>
            <a:r>
              <a:rPr lang="en-US" sz="3200" dirty="0">
                <a:latin typeface="Times New Roman" pitchFamily="18" charset="0"/>
                <a:cs typeface="Times New Roman" pitchFamily="18" charset="0"/>
              </a:rPr>
              <a:t>MAIN FEATURES OF ROMANTICISM</a:t>
            </a:r>
          </a:p>
        </p:txBody>
      </p:sp>
      <p:sp>
        <p:nvSpPr>
          <p:cNvPr id="3" name="Content Placeholder 2"/>
          <p:cNvSpPr>
            <a:spLocks noGrp="1"/>
          </p:cNvSpPr>
          <p:nvPr>
            <p:ph sz="half" idx="2"/>
          </p:nvPr>
        </p:nvSpPr>
        <p:spPr>
          <a:xfrm>
            <a:off x="152400" y="533400"/>
            <a:ext cx="12039600" cy="6324600"/>
          </a:xfrm>
        </p:spPr>
        <p:txBody>
          <a:bodyPr>
            <a:normAutofit fontScale="92500" lnSpcReduction="10000"/>
          </a:bodyPr>
          <a:lstStyle/>
          <a:p>
            <a:r>
              <a:rPr lang="en-US" sz="2400" dirty="0">
                <a:solidFill>
                  <a:schemeClr val="tx1"/>
                </a:solidFill>
                <a:latin typeface="Times New Roman" pitchFamily="18" charset="0"/>
                <a:cs typeface="Times New Roman" pitchFamily="18" charset="0"/>
              </a:rPr>
              <a:t>Romantic art was inspired from the writings of Romantic writers like Shakespeare, Goethe, Byron etc. They not only provide them the subjects but also different philosophies. Basically feelings, inspirations and Ideals were taken from them.</a:t>
            </a:r>
          </a:p>
          <a:p>
            <a:r>
              <a:rPr lang="en-US" sz="2400" dirty="0">
                <a:solidFill>
                  <a:schemeClr val="tx1"/>
                </a:solidFill>
                <a:latin typeface="Times New Roman" pitchFamily="18" charset="0"/>
                <a:cs typeface="Times New Roman" pitchFamily="18" charset="0"/>
              </a:rPr>
              <a:t>It was based on Nature + Feeling. They felt that beauty could be felt in nature.</a:t>
            </a:r>
          </a:p>
          <a:p>
            <a:r>
              <a:rPr lang="en-US" sz="2400" dirty="0">
                <a:solidFill>
                  <a:schemeClr val="tx1"/>
                </a:solidFill>
                <a:latin typeface="Times New Roman" pitchFamily="18" charset="0"/>
                <a:cs typeface="Times New Roman" pitchFamily="18" charset="0"/>
              </a:rPr>
              <a:t>Imagination+ Feeling+ Intuition</a:t>
            </a:r>
          </a:p>
          <a:p>
            <a:r>
              <a:rPr lang="en-US" sz="2400" dirty="0">
                <a:solidFill>
                  <a:schemeClr val="tx1"/>
                </a:solidFill>
                <a:latin typeface="Times New Roman" pitchFamily="18" charset="0"/>
                <a:cs typeface="Times New Roman" pitchFamily="18" charset="0"/>
              </a:rPr>
              <a:t>For them colors were more integral to highlight their feelings and emotions.</a:t>
            </a:r>
          </a:p>
          <a:p>
            <a:r>
              <a:rPr lang="en-US" sz="2400" dirty="0">
                <a:solidFill>
                  <a:schemeClr val="tx1"/>
                </a:solidFill>
                <a:latin typeface="Times New Roman" pitchFamily="18" charset="0"/>
                <a:cs typeface="Times New Roman" pitchFamily="18" charset="0"/>
              </a:rPr>
              <a:t>The movement emphasized intense emotion as an authentic source of aesthetic experience.</a:t>
            </a:r>
          </a:p>
          <a:p>
            <a:pPr lvl="0">
              <a:buClr>
                <a:srgbClr val="F14124">
                  <a:lumMod val="75000"/>
                </a:srgbClr>
              </a:buClr>
            </a:pPr>
            <a:r>
              <a:rPr lang="en-US" sz="2400" dirty="0">
                <a:solidFill>
                  <a:schemeClr val="tx1"/>
                </a:solidFill>
                <a:latin typeface="Times New Roman" pitchFamily="18" charset="0"/>
                <a:cs typeface="Times New Roman" pitchFamily="18" charset="0"/>
              </a:rPr>
              <a:t>As a result loose brush stroke technique was adopted. </a:t>
            </a:r>
          </a:p>
          <a:p>
            <a:r>
              <a:rPr lang="en-US" sz="2400" dirty="0">
                <a:solidFill>
                  <a:schemeClr val="tx1"/>
                </a:solidFill>
                <a:latin typeface="Times New Roman" pitchFamily="18" charset="0"/>
                <a:cs typeface="Times New Roman" pitchFamily="18" charset="0"/>
              </a:rPr>
              <a:t>This movement expressed the concept of individualism and freedom of expression.</a:t>
            </a:r>
          </a:p>
          <a:p>
            <a:r>
              <a:rPr lang="en-US" sz="2400" dirty="0">
                <a:solidFill>
                  <a:schemeClr val="tx1"/>
                </a:solidFill>
                <a:latin typeface="Times New Roman" pitchFamily="18" charset="0"/>
                <a:cs typeface="Times New Roman" pitchFamily="18" charset="0"/>
              </a:rPr>
              <a:t>They were also inspired by the 17</a:t>
            </a:r>
            <a:r>
              <a:rPr lang="en-US" sz="2400" baseline="30000" dirty="0">
                <a:solidFill>
                  <a:schemeClr val="tx1"/>
                </a:solidFill>
                <a:latin typeface="Times New Roman" pitchFamily="18" charset="0"/>
                <a:cs typeface="Times New Roman" pitchFamily="18" charset="0"/>
              </a:rPr>
              <a:t>th</a:t>
            </a:r>
            <a:r>
              <a:rPr lang="en-US" sz="2400" dirty="0">
                <a:solidFill>
                  <a:schemeClr val="tx1"/>
                </a:solidFill>
                <a:latin typeface="Times New Roman" pitchFamily="18" charset="0"/>
                <a:cs typeface="Times New Roman" pitchFamily="18" charset="0"/>
              </a:rPr>
              <a:t> century Baroque Art especially from Rubens.</a:t>
            </a:r>
          </a:p>
          <a:p>
            <a:r>
              <a:rPr lang="en-US" sz="2400" dirty="0">
                <a:solidFill>
                  <a:schemeClr val="tx1"/>
                </a:solidFill>
                <a:latin typeface="Times New Roman" pitchFamily="18" charset="0"/>
                <a:cs typeface="Times New Roman" pitchFamily="18" charset="0"/>
              </a:rPr>
              <a:t>There art was not static rather it was full of action (the Glorification of force was highlighted).</a:t>
            </a:r>
          </a:p>
          <a:p>
            <a:r>
              <a:rPr lang="en-US" sz="2400" dirty="0">
                <a:solidFill>
                  <a:schemeClr val="tx1"/>
                </a:solidFill>
                <a:latin typeface="Times New Roman" pitchFamily="18" charset="0"/>
                <a:cs typeface="Times New Roman" pitchFamily="18" charset="0"/>
              </a:rPr>
              <a:t>Romantics were fond of travelling, so the exotic elements were present in their works as well.</a:t>
            </a:r>
          </a:p>
          <a:p>
            <a:r>
              <a:rPr lang="en-US" sz="2400" dirty="0">
                <a:solidFill>
                  <a:schemeClr val="tx1"/>
                </a:solidFill>
                <a:latin typeface="Times New Roman" pitchFamily="18" charset="0"/>
                <a:cs typeface="Times New Roman" pitchFamily="18" charset="0"/>
              </a:rPr>
              <a:t>It was rather restless, vague, complex, picturesque, colorful, organic, irregular, emotional, sublime and exotic. Diversity of expression was also there.</a:t>
            </a:r>
          </a:p>
          <a:p>
            <a:r>
              <a:rPr lang="en-US" sz="2400" dirty="0">
                <a:solidFill>
                  <a:schemeClr val="tx1"/>
                </a:solidFill>
                <a:latin typeface="Times New Roman" pitchFamily="18" charset="0"/>
                <a:cs typeface="Times New Roman" pitchFamily="18" charset="0"/>
              </a:rPr>
              <a:t>Crowded compositions were having angular arrangement of lines.</a:t>
            </a:r>
          </a:p>
          <a:p>
            <a:r>
              <a:rPr lang="en-US" sz="2400" dirty="0">
                <a:solidFill>
                  <a:schemeClr val="tx1"/>
                </a:solidFill>
                <a:latin typeface="Times New Roman" pitchFamily="18" charset="0"/>
                <a:cs typeface="Times New Roman" pitchFamily="18" charset="0"/>
              </a:rPr>
              <a:t>Major artists of the movement were Gericault, Delacroix, Goya, Constable and Turner.</a:t>
            </a:r>
          </a:p>
          <a:p>
            <a:endParaRPr lang="en-US" sz="2400" dirty="0">
              <a:solidFill>
                <a:schemeClr val="tx1"/>
              </a:solidFill>
              <a:latin typeface="Times New Roman" pitchFamily="18" charset="0"/>
              <a:cs typeface="Times New Roman" pitchFamily="18" charset="0"/>
            </a:endParaRPr>
          </a:p>
          <a:p>
            <a:endParaRPr lang="en-US" sz="24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599378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667000" y="76200"/>
            <a:ext cx="7010400" cy="685482"/>
          </a:xfrm>
        </p:spPr>
        <p:txBody>
          <a:bodyPr/>
          <a:lstStyle/>
          <a:p>
            <a:r>
              <a:rPr lang="en-US" sz="2800" dirty="0">
                <a:latin typeface="Times New Roman" pitchFamily="18" charset="0"/>
                <a:cs typeface="Times New Roman" pitchFamily="18" charset="0"/>
              </a:rPr>
              <a:t>The Raft of the Medusa by Gericault</a:t>
            </a:r>
          </a:p>
        </p:txBody>
      </p:sp>
      <p:pic>
        <p:nvPicPr>
          <p:cNvPr id="4" name="Content Placeholder 3"/>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1922900" y="990601"/>
            <a:ext cx="8364101" cy="5670577"/>
          </a:xfrm>
        </p:spPr>
      </p:pic>
    </p:spTree>
    <p:extLst>
      <p:ext uri="{BB962C8B-B14F-4D97-AF65-F5344CB8AC3E}">
        <p14:creationId xmlns:p14="http://schemas.microsoft.com/office/powerpoint/2010/main" val="1819362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667000" y="0"/>
            <a:ext cx="7010400" cy="685482"/>
          </a:xfrm>
        </p:spPr>
        <p:txBody>
          <a:bodyPr/>
          <a:lstStyle/>
          <a:p>
            <a:r>
              <a:rPr lang="en-US" sz="2800" dirty="0">
                <a:latin typeface="Times New Roman" pitchFamily="18" charset="0"/>
                <a:cs typeface="Times New Roman" pitchFamily="18" charset="0"/>
              </a:rPr>
              <a:t>Liberty Leading the People by Delacroix</a:t>
            </a:r>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2514601" y="674100"/>
            <a:ext cx="7607301" cy="6031501"/>
          </a:xfrm>
        </p:spPr>
      </p:pic>
    </p:spTree>
    <p:extLst>
      <p:ext uri="{BB962C8B-B14F-4D97-AF65-F5344CB8AC3E}">
        <p14:creationId xmlns:p14="http://schemas.microsoft.com/office/powerpoint/2010/main" val="1819362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667000" y="0"/>
            <a:ext cx="7010400" cy="609282"/>
          </a:xfrm>
        </p:spPr>
        <p:txBody>
          <a:bodyPr/>
          <a:lstStyle/>
          <a:p>
            <a:r>
              <a:rPr lang="en-US" sz="2800" dirty="0">
                <a:latin typeface="Times New Roman" pitchFamily="18" charset="0"/>
                <a:cs typeface="Times New Roman" pitchFamily="18" charset="0"/>
              </a:rPr>
              <a:t>The 3</a:t>
            </a:r>
            <a:r>
              <a:rPr lang="en-US" sz="2800" baseline="30000" dirty="0">
                <a:latin typeface="Times New Roman" pitchFamily="18" charset="0"/>
                <a:cs typeface="Times New Roman" pitchFamily="18" charset="0"/>
              </a:rPr>
              <a:t>rd</a:t>
            </a:r>
            <a:r>
              <a:rPr lang="en-US" sz="2800" dirty="0">
                <a:latin typeface="Times New Roman" pitchFamily="18" charset="0"/>
                <a:cs typeface="Times New Roman" pitchFamily="18" charset="0"/>
              </a:rPr>
              <a:t> of May 1808 by Goya</a:t>
            </a:r>
          </a:p>
        </p:txBody>
      </p:sp>
      <p:pic>
        <p:nvPicPr>
          <p:cNvPr id="5" name="Content Placeholder 4"/>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2133600" y="643773"/>
            <a:ext cx="8001000" cy="6061828"/>
          </a:xfrm>
        </p:spPr>
      </p:pic>
    </p:spTree>
    <p:extLst>
      <p:ext uri="{BB962C8B-B14F-4D97-AF65-F5344CB8AC3E}">
        <p14:creationId xmlns:p14="http://schemas.microsoft.com/office/powerpoint/2010/main" val="1819362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2667000" y="0"/>
            <a:ext cx="7010400" cy="609282"/>
          </a:xfrm>
        </p:spPr>
        <p:txBody>
          <a:bodyPr/>
          <a:lstStyle/>
          <a:p>
            <a:r>
              <a:rPr lang="en-US" sz="2800" dirty="0">
                <a:latin typeface="Times New Roman" pitchFamily="18" charset="0"/>
                <a:cs typeface="Times New Roman" pitchFamily="18" charset="0"/>
              </a:rPr>
              <a:t>Salisbury Cathedral by Constable</a:t>
            </a:r>
          </a:p>
        </p:txBody>
      </p:sp>
      <p:pic>
        <p:nvPicPr>
          <p:cNvPr id="4" name="Content Placeholder 3"/>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2701188" y="609600"/>
            <a:ext cx="7281012" cy="6043240"/>
          </a:xfrm>
        </p:spPr>
      </p:pic>
    </p:spTree>
    <p:extLst>
      <p:ext uri="{BB962C8B-B14F-4D97-AF65-F5344CB8AC3E}">
        <p14:creationId xmlns:p14="http://schemas.microsoft.com/office/powerpoint/2010/main" val="2314163325"/>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Damask</Template>
  <TotalTime>280</TotalTime>
  <Words>881</Words>
  <Application>Microsoft Office PowerPoint</Application>
  <PresentationFormat>Widescreen</PresentationFormat>
  <Paragraphs>39</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Georgia</vt:lpstr>
      <vt:lpstr>Times New Roman</vt:lpstr>
      <vt:lpstr>Trebuchet MS</vt:lpstr>
      <vt:lpstr>Slipstream</vt:lpstr>
      <vt:lpstr>ROMANTICISM Late 18th century-Mid 19th century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ROMANTICISM</dc:title>
  <dc:creator>acer</dc:creator>
  <cp:lastModifiedBy>Admin</cp:lastModifiedBy>
  <cp:revision>42</cp:revision>
  <dcterms:created xsi:type="dcterms:W3CDTF">2012-10-08T05:10:34Z</dcterms:created>
  <dcterms:modified xsi:type="dcterms:W3CDTF">2020-05-14T20:04:19Z</dcterms:modified>
</cp:coreProperties>
</file>